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Montserrat SemiBold"/>
      <p:regular r:id="rId44"/>
      <p:bold r:id="rId45"/>
      <p:italic r:id="rId46"/>
      <p:boldItalic r:id="rId47"/>
    </p:embeddedFont>
    <p:embeddedFont>
      <p:font typeface="Montserrat"/>
      <p:regular r:id="rId48"/>
      <p:bold r:id="rId49"/>
      <p:italic r:id="rId50"/>
      <p:boldItalic r:id="rId51"/>
    </p:embeddedFont>
    <p:embeddedFont>
      <p:font typeface="Fira Mono"/>
      <p:regular r:id="rId52"/>
      <p:bold r:id="rId53"/>
    </p:embeddedFont>
    <p:embeddedFont>
      <p:font typeface="Montserrat Medium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3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37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MontserratSemiBold-regular.fntdata"/><Relationship Id="rId43" Type="http://schemas.openxmlformats.org/officeDocument/2006/relationships/slide" Target="slides/slide38.xml"/><Relationship Id="rId46" Type="http://schemas.openxmlformats.org/officeDocument/2006/relationships/font" Target="fonts/MontserratSemiBold-italic.fntdata"/><Relationship Id="rId45" Type="http://schemas.openxmlformats.org/officeDocument/2006/relationships/font" Target="fonts/MontserratSemi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regular.fntdata"/><Relationship Id="rId47" Type="http://schemas.openxmlformats.org/officeDocument/2006/relationships/font" Target="fonts/MontserratSemiBold-boldItalic.fntdata"/><Relationship Id="rId49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-boldItalic.fntdata"/><Relationship Id="rId50" Type="http://schemas.openxmlformats.org/officeDocument/2006/relationships/font" Target="fonts/Montserrat-italic.fntdata"/><Relationship Id="rId53" Type="http://schemas.openxmlformats.org/officeDocument/2006/relationships/font" Target="fonts/FiraMono-bold.fntdata"/><Relationship Id="rId52" Type="http://schemas.openxmlformats.org/officeDocument/2006/relationships/font" Target="fonts/FiraMono-regular.fntdata"/><Relationship Id="rId11" Type="http://schemas.openxmlformats.org/officeDocument/2006/relationships/slide" Target="slides/slide6.xml"/><Relationship Id="rId55" Type="http://schemas.openxmlformats.org/officeDocument/2006/relationships/font" Target="fonts/MontserratMedium-bold.fntdata"/><Relationship Id="rId10" Type="http://schemas.openxmlformats.org/officeDocument/2006/relationships/slide" Target="slides/slide5.xml"/><Relationship Id="rId54" Type="http://schemas.openxmlformats.org/officeDocument/2006/relationships/font" Target="fonts/MontserratMedium-regular.fntdata"/><Relationship Id="rId13" Type="http://schemas.openxmlformats.org/officeDocument/2006/relationships/slide" Target="slides/slide8.xml"/><Relationship Id="rId57" Type="http://schemas.openxmlformats.org/officeDocument/2006/relationships/font" Target="fonts/MontserratMedium-boldItalic.fntdata"/><Relationship Id="rId12" Type="http://schemas.openxmlformats.org/officeDocument/2006/relationships/slide" Target="slides/slide7.xml"/><Relationship Id="rId56" Type="http://schemas.openxmlformats.org/officeDocument/2006/relationships/font" Target="fonts/MontserratMedium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406688a4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406688a4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383dfec67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383dfec67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38785eb88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38785eb88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8785eb88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8785eb88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89a6af2a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389a6af2a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89a6af2a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389a6af2a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389a6af2ad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389a6af2ad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389a6af2ad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389a6af2a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89a6af2a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89a6af2a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389a6af2ad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389a6af2a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89a6af2a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389a6af2a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389a6af2a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389a6af2a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389a6af2a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389a6af2a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389a6af2a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389a6af2a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389a6af2ad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389a6af2ad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8785eb885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38785eb885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389a6af2ad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389a6af2ad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389a6af2ad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389a6af2ad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389a6af2ad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389a6af2ad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38785eb885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38785eb885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389a6af2ad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389a6af2ad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429e0636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429e0636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389a6af2ad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389a6af2ad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389a6af2ad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389a6af2ad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389a6af2ad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389a6af2ad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389a6af2ad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389a6af2ad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389a6af2ad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389a6af2ad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3fa872340e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3fa872340e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3fa872340e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3fa872340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389a6af2ad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389a6af2ad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06688a437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06688a437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fa872340e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3fa872340e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38781c1f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38781c1f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8785eb88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38785eb88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3fa872340e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3fa872340e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38785eb88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38785eb88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38785eb88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38785eb88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título y subtítulo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3650" y="4287600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900"/>
              <a:buFont typeface="Montserrat"/>
              <a:buNone/>
              <a:defRPr b="1" sz="49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tarea y consigna">
  <p:cSld name="BIG_NUMB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2" name="Google Shape;8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6135" y="4508338"/>
            <a:ext cx="1091725" cy="4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65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/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6" name="Google Shape;86;p11"/>
          <p:cNvSpPr txBox="1"/>
          <p:nvPr>
            <p:ph idx="1" type="body"/>
          </p:nvPr>
        </p:nvSpPr>
        <p:spPr>
          <a:xfrm>
            <a:off x="432025" y="8476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ortante o recordatorio" typ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/>
          <p:nvPr/>
        </p:nvSpPr>
        <p:spPr>
          <a:xfrm>
            <a:off x="-13650" y="-577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-260761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135" y="164938"/>
            <a:ext cx="1091725" cy="4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2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700"/>
              <a:buFont typeface="Montserrat"/>
              <a:buNone/>
              <a:defRPr b="1" sz="37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0">
  <p:cSld name="BLANK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3"/>
          <p:cNvSpPr txBox="1"/>
          <p:nvPr>
            <p:ph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2" type="title"/>
          </p:nvPr>
        </p:nvSpPr>
        <p:spPr>
          <a:xfrm>
            <a:off x="6134350" y="2196275"/>
            <a:ext cx="2397900" cy="20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3" type="title"/>
          </p:nvPr>
        </p:nvSpPr>
        <p:spPr>
          <a:xfrm>
            <a:off x="40399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4" type="title"/>
          </p:nvPr>
        </p:nvSpPr>
        <p:spPr>
          <a:xfrm>
            <a:off x="68774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13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2 - 37">
  <p:cSld name="BLANK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4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4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4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5" name="Google Shape;115;p14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6" name="Google Shape;116;p14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7" name="Google Shape;117;p14"/>
          <p:cNvSpPr txBox="1"/>
          <p:nvPr>
            <p:ph idx="4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5" type="title"/>
          </p:nvPr>
        </p:nvSpPr>
        <p:spPr>
          <a:xfrm>
            <a:off x="6130475" y="2159925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1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4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4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24" name="Google Shape;124;p14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Última clase">
  <p:cSld name="BLANK_1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/>
          <p:nvPr/>
        </p:nvSpPr>
        <p:spPr>
          <a:xfrm>
            <a:off x="212425" y="1172325"/>
            <a:ext cx="4818000" cy="436800"/>
          </a:xfrm>
          <a:prstGeom prst="chevron">
            <a:avLst>
              <a:gd fmla="val 45084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5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5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5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1" name="Google Shape;131;p15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2" name="Google Shape;132;p15"/>
          <p:cNvSpPr txBox="1"/>
          <p:nvPr>
            <p:ph idx="3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p1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5"/>
          <p:cNvSpPr txBox="1"/>
          <p:nvPr>
            <p:ph idx="4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8" name="Google Shape;138;p15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epto destacado y explicación">
  <p:cSld name="TITLE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b="1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550375" y="1614925"/>
            <a:ext cx="80433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None/>
              <a:defRPr sz="1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3335100" y="1617575"/>
            <a:ext cx="5497200" cy="13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 sz="3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290050"/>
            <a:ext cx="3040999" cy="20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2877" y="4573625"/>
            <a:ext cx="741498" cy="399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/>
        </p:nvSpPr>
        <p:spPr>
          <a:xfrm>
            <a:off x="3326000" y="3062475"/>
            <a:ext cx="55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" name="Google Shape;29;p4"/>
          <p:cNvSpPr txBox="1"/>
          <p:nvPr>
            <p:ph idx="1" type="subTitle"/>
          </p:nvPr>
        </p:nvSpPr>
        <p:spPr>
          <a:xfrm>
            <a:off x="3335025" y="2986525"/>
            <a:ext cx="5534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" name="Google Shape;30;p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" name="Google Shape;3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88">
          <p15:clr>
            <a:srgbClr val="FA7B17"/>
          </p15:clr>
        </p15:guide>
        <p15:guide id="3" orient="horz" pos="2960">
          <p15:clr>
            <a:srgbClr val="FA7B17"/>
          </p15:clr>
        </p15:guide>
        <p15:guide id="4" orient="horz" pos="3149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44" name="Google Shape;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ágenes o gráficos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9" name="Google Shape;4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4000"/>
              <a:buFont typeface="Montserrat"/>
              <a:buNone/>
              <a:defRPr b="1" sz="4000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6" name="Google Shape;5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jercicios e image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265500" y="7759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Font typeface="Montserrat"/>
              <a:buNone/>
              <a:defRPr sz="3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265500" y="24982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9"/>
          <p:cNvSpPr/>
          <p:nvPr/>
        </p:nvSpPr>
        <p:spPr>
          <a:xfrm>
            <a:off x="4572150" y="-18175"/>
            <a:ext cx="45720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s">
  <p:cSld name="CAPTION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433800" y="1715975"/>
            <a:ext cx="8203800" cy="148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i="1" sz="20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/>
        </p:txBody>
      </p:sp>
      <p:pic>
        <p:nvPicPr>
          <p:cNvPr id="71" name="Google Shape;7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7225" y="906000"/>
            <a:ext cx="1429649" cy="936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800" y="2758064"/>
            <a:ext cx="1385650" cy="90783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0"/>
          <p:cNvSpPr txBox="1"/>
          <p:nvPr/>
        </p:nvSpPr>
        <p:spPr>
          <a:xfrm>
            <a:off x="432025" y="3792225"/>
            <a:ext cx="84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Autor/as/es: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" name="Google Shape;7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0"/>
          <p:cNvSpPr txBox="1"/>
          <p:nvPr>
            <p:ph type="title"/>
          </p:nvPr>
        </p:nvSpPr>
        <p:spPr>
          <a:xfrm>
            <a:off x="1766475" y="3773600"/>
            <a:ext cx="71451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Medium"/>
              <a:buNone/>
              <a:defRPr sz="1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2" type="title"/>
          </p:nvPr>
        </p:nvSpPr>
        <p:spPr>
          <a:xfrm>
            <a:off x="432025" y="83275"/>
            <a:ext cx="71451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SemiBold"/>
              <a:buNone/>
              <a:defRPr sz="15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8" name="Google Shape;78;p10"/>
          <p:cNvPicPr preferRelativeResize="0"/>
          <p:nvPr/>
        </p:nvPicPr>
        <p:blipFill rotWithShape="1">
          <a:blip r:embed="rId6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41">
          <p15:clr>
            <a:srgbClr val="FA7B17"/>
          </p15:clr>
        </p15:guide>
        <p15:guide id="3" orient="horz" pos="255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43.png"/><Relationship Id="rId5" Type="http://schemas.openxmlformats.org/officeDocument/2006/relationships/image" Target="../media/image29.png"/><Relationship Id="rId6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0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Relationship Id="rId6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Relationship Id="rId4" Type="http://schemas.openxmlformats.org/officeDocument/2006/relationships/image" Target="../media/image32.png"/><Relationship Id="rId5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3.png"/><Relationship Id="rId4" Type="http://schemas.openxmlformats.org/officeDocument/2006/relationships/image" Target="../media/image46.png"/><Relationship Id="rId9" Type="http://schemas.openxmlformats.org/officeDocument/2006/relationships/image" Target="../media/image48.png"/><Relationship Id="rId5" Type="http://schemas.openxmlformats.org/officeDocument/2006/relationships/image" Target="../media/image56.png"/><Relationship Id="rId6" Type="http://schemas.openxmlformats.org/officeDocument/2006/relationships/image" Target="../media/image51.png"/><Relationship Id="rId7" Type="http://schemas.openxmlformats.org/officeDocument/2006/relationships/image" Target="../media/image45.png"/><Relationship Id="rId8" Type="http://schemas.openxmlformats.org/officeDocument/2006/relationships/image" Target="../media/image5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5.png"/><Relationship Id="rId4" Type="http://schemas.openxmlformats.org/officeDocument/2006/relationships/image" Target="../media/image6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9.png"/><Relationship Id="rId4" Type="http://schemas.openxmlformats.org/officeDocument/2006/relationships/image" Target="../media/image58.png"/><Relationship Id="rId5" Type="http://schemas.openxmlformats.org/officeDocument/2006/relationships/image" Target="../media/image49.png"/><Relationship Id="rId6" Type="http://schemas.openxmlformats.org/officeDocument/2006/relationships/image" Target="../media/image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7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0.png"/><Relationship Id="rId4" Type="http://schemas.openxmlformats.org/officeDocument/2006/relationships/image" Target="../media/image5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css-tricks.com/snippets/css/complete-guide-grid/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 txBox="1"/>
          <p:nvPr>
            <p:ph type="title"/>
          </p:nvPr>
        </p:nvSpPr>
        <p:spPr>
          <a:xfrm>
            <a:off x="3335100" y="1469100"/>
            <a:ext cx="5497200" cy="13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Fullstack</a:t>
            </a:r>
            <a:endParaRPr/>
          </a:p>
        </p:txBody>
      </p:sp>
      <p:pic>
        <p:nvPicPr>
          <p:cNvPr id="144" name="Google Shape;14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7287" y="2844300"/>
            <a:ext cx="2112825" cy="12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/>
          <p:nvPr>
            <p:ph idx="1" type="subTitle"/>
          </p:nvPr>
        </p:nvSpPr>
        <p:spPr>
          <a:xfrm>
            <a:off x="557529" y="1607775"/>
            <a:ext cx="81771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 igual que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Flexbox</a:t>
            </a:r>
            <a:r>
              <a:rPr lang="es"/>
              <a:t>, </a:t>
            </a:r>
            <a:r>
              <a:rPr b="1" lang="es">
                <a:solidFill>
                  <a:srgbClr val="F9F9F9"/>
                </a:solidFill>
                <a:highlight>
                  <a:srgbClr val="FF8B39"/>
                </a:highlight>
                <a:latin typeface="Montserrat"/>
                <a:ea typeface="Montserrat"/>
                <a:cs typeface="Montserrat"/>
                <a:sym typeface="Montserrat"/>
              </a:rPr>
              <a:t>Grid Layout</a:t>
            </a:r>
            <a:r>
              <a:rPr lang="es"/>
              <a:t> está compuesto por un c</a:t>
            </a:r>
            <a:r>
              <a:rPr lang="es" u="sng"/>
              <a:t>onjunto de propiedades</a:t>
            </a:r>
            <a:r>
              <a:rPr lang="es"/>
              <a:t> aplicadas a un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elemento padre</a:t>
            </a:r>
            <a:r>
              <a:rPr lang="es"/>
              <a:t> que </a:t>
            </a:r>
            <a:r>
              <a:rPr i="1" lang="es">
                <a:solidFill>
                  <a:srgbClr val="7685E6"/>
                </a:solidFill>
              </a:rPr>
              <a:t>definirá</a:t>
            </a:r>
            <a:r>
              <a:rPr lang="es"/>
              <a:t> una grilla modelo o </a:t>
            </a:r>
            <a:r>
              <a:rPr lang="es">
                <a:solidFill>
                  <a:srgbClr val="F9F9F9"/>
                </a:solidFill>
                <a:highlight>
                  <a:srgbClr val="FF00FF"/>
                </a:highlight>
              </a:rPr>
              <a:t>template</a:t>
            </a:r>
            <a:r>
              <a:rPr lang="es"/>
              <a:t> con la forma buscada. </a:t>
            </a:r>
            <a:r>
              <a:rPr lang="es"/>
              <a:t>Sobre este template es que luego </a:t>
            </a:r>
            <a:r>
              <a:rPr lang="es" u="sng"/>
              <a:t>posicionaremos</a:t>
            </a:r>
            <a:r>
              <a:rPr lang="es"/>
              <a:t> los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elementos hijos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Cabe destacar que al ser una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plantilla</a:t>
            </a:r>
            <a:r>
              <a:rPr lang="es"/>
              <a:t> esta </a:t>
            </a:r>
            <a:r>
              <a:rPr b="1" lang="es">
                <a:solidFill>
                  <a:srgbClr val="F9F9F9"/>
                </a:solidFill>
                <a:latin typeface="Montserrat"/>
                <a:ea typeface="Montserrat"/>
                <a:cs typeface="Montserrat"/>
                <a:sym typeface="Montserrat"/>
              </a:rPr>
              <a:t>no forma parte de la estructura</a:t>
            </a:r>
            <a:r>
              <a:rPr lang="es"/>
              <a:t>, </a:t>
            </a:r>
            <a:r>
              <a:rPr lang="es"/>
              <a:t>sino</a:t>
            </a:r>
            <a:r>
              <a:rPr lang="es"/>
              <a:t> que </a:t>
            </a:r>
            <a:r>
              <a:rPr lang="es" u="sng"/>
              <a:t>genera un lienzo cuadriculado</a:t>
            </a:r>
            <a:r>
              <a:rPr lang="es"/>
              <a:t> sobre el cual </a:t>
            </a:r>
            <a:r>
              <a:rPr b="1" lang="es">
                <a:solidFill>
                  <a:srgbClr val="7685E6"/>
                </a:solidFill>
                <a:latin typeface="Montserrat"/>
                <a:ea typeface="Montserrat"/>
                <a:cs typeface="Montserrat"/>
                <a:sym typeface="Montserrat"/>
              </a:rPr>
              <a:t>distribuiremos</a:t>
            </a:r>
            <a:r>
              <a:rPr lang="es"/>
              <a:t> nuestros </a:t>
            </a:r>
            <a:r>
              <a:rPr lang="es">
                <a:solidFill>
                  <a:srgbClr val="F9F9F9"/>
                </a:solidFill>
                <a:highlight>
                  <a:srgbClr val="377BC7"/>
                </a:highlight>
              </a:rPr>
              <a:t>elementos</a:t>
            </a:r>
            <a:r>
              <a:rPr lang="es"/>
              <a:t>.</a:t>
            </a:r>
            <a:endParaRPr/>
          </a:p>
        </p:txBody>
      </p:sp>
      <p:sp>
        <p:nvSpPr>
          <p:cNvPr id="216" name="Google Shape;216;p25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Propiedades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6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Declaración de una Grilla con GRID</a:t>
            </a:r>
            <a:endParaRPr/>
          </a:p>
        </p:txBody>
      </p:sp>
      <p:sp>
        <p:nvSpPr>
          <p:cNvPr id="222" name="Google Shape;222;p26"/>
          <p:cNvSpPr txBox="1"/>
          <p:nvPr>
            <p:ph idx="1" type="body"/>
          </p:nvPr>
        </p:nvSpPr>
        <p:spPr>
          <a:xfrm>
            <a:off x="326000" y="1152475"/>
            <a:ext cx="85206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comenzar a usar</a:t>
            </a:r>
            <a:r>
              <a:rPr b="1" lang="es"/>
              <a:t> GRID</a:t>
            </a:r>
            <a:r>
              <a:rPr lang="es"/>
              <a:t> es necesario declarar a nuestro </a:t>
            </a:r>
            <a:r>
              <a:rPr i="1" lang="es" u="sng"/>
              <a:t>contenedor padre</a:t>
            </a:r>
            <a:r>
              <a:rPr lang="es"/>
              <a:t> con un display en forma de grilla</a:t>
            </a:r>
            <a:r>
              <a:rPr lang="es"/>
              <a:t>. Nuevamente </a:t>
            </a:r>
            <a:r>
              <a:rPr b="1" lang="es">
                <a:solidFill>
                  <a:srgbClr val="F9F9F9"/>
                </a:solidFill>
                <a:highlight>
                  <a:srgbClr val="7685E6"/>
                </a:highlight>
              </a:rPr>
              <a:t>usamos</a:t>
            </a:r>
            <a:r>
              <a:rPr lang="es"/>
              <a:t> la propiedad</a:t>
            </a:r>
            <a:r>
              <a:rPr lang="es"/>
              <a:t> 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display</a:t>
            </a:r>
            <a:r>
              <a:rPr lang="es"/>
              <a:t>, pero ahora con el valor: 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grid;</a:t>
            </a:r>
            <a:endParaRPr sz="1300">
              <a:solidFill>
                <a:srgbClr val="FF8B39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</p:txBody>
      </p:sp>
      <p:pic>
        <p:nvPicPr>
          <p:cNvPr id="223" name="Google Shape;2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3188" y="1857725"/>
            <a:ext cx="2651825" cy="27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6263" y="2630213"/>
            <a:ext cx="2343150" cy="11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Filas y Columnas</a:t>
            </a:r>
            <a:endParaRPr/>
          </a:p>
        </p:txBody>
      </p:sp>
      <p:sp>
        <p:nvSpPr>
          <p:cNvPr id="230" name="Google Shape;230;p27"/>
          <p:cNvSpPr txBox="1"/>
          <p:nvPr>
            <p:ph idx="1" type="body"/>
          </p:nvPr>
        </p:nvSpPr>
        <p:spPr>
          <a:xfrm>
            <a:off x="311700" y="1152475"/>
            <a:ext cx="84660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Una vez que </a:t>
            </a:r>
            <a:r>
              <a:rPr b="1" lang="es">
                <a:solidFill>
                  <a:srgbClr val="FF8B39"/>
                </a:solidFill>
              </a:rPr>
              <a:t>declaramos</a:t>
            </a:r>
            <a:r>
              <a:rPr lang="es"/>
              <a:t> nuestro </a:t>
            </a:r>
            <a:r>
              <a:rPr lang="es" u="sng"/>
              <a:t>contenedor</a:t>
            </a:r>
            <a:r>
              <a:rPr lang="es"/>
              <a:t> como una </a:t>
            </a:r>
            <a:r>
              <a:rPr b="1" lang="es">
                <a:solidFill>
                  <a:srgbClr val="E15BBA"/>
                </a:solidFill>
              </a:rPr>
              <a:t>grilla</a:t>
            </a:r>
            <a:r>
              <a:rPr lang="es"/>
              <a:t>, debemos </a:t>
            </a:r>
            <a:r>
              <a:rPr lang="es">
                <a:solidFill>
                  <a:srgbClr val="F9F9F9"/>
                </a:solidFill>
                <a:highlight>
                  <a:srgbClr val="FF8B39"/>
                </a:highlight>
              </a:rPr>
              <a:t>elegir</a:t>
            </a:r>
            <a:r>
              <a:rPr lang="es"/>
              <a:t> la cantidad de </a:t>
            </a:r>
            <a:r>
              <a:rPr b="1" i="1" lang="es"/>
              <a:t>filas y columnas</a:t>
            </a:r>
            <a:r>
              <a:rPr lang="es"/>
              <a:t> que vamos a necesitar en nuestro </a:t>
            </a:r>
            <a:r>
              <a:rPr lang="es">
                <a:solidFill>
                  <a:srgbClr val="F9F9F9"/>
                </a:solidFill>
                <a:highlight>
                  <a:srgbClr val="377BC7"/>
                </a:highlight>
              </a:rPr>
              <a:t>template</a:t>
            </a:r>
            <a:r>
              <a:rPr lang="es"/>
              <a:t>. Para eso vamos a utilizar las propiedades 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grid-template-columns</a:t>
            </a:r>
            <a:r>
              <a:rPr lang="es"/>
              <a:t> y 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grid-template-rows</a:t>
            </a:r>
            <a:r>
              <a:rPr lang="es"/>
              <a:t> de la siguiente manera:</a:t>
            </a:r>
            <a:endParaRPr sz="1300">
              <a:solidFill>
                <a:srgbClr val="FF8B39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</p:txBody>
      </p:sp>
      <p:pic>
        <p:nvPicPr>
          <p:cNvPr id="231" name="Google Shape;2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775" y="2220300"/>
            <a:ext cx="2787275" cy="23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438" y="2582450"/>
            <a:ext cx="4762175" cy="159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Fractions</a:t>
            </a:r>
            <a:endParaRPr/>
          </a:p>
        </p:txBody>
      </p:sp>
      <p:sp>
        <p:nvSpPr>
          <p:cNvPr id="238" name="Google Shape;238;p28"/>
          <p:cNvSpPr txBox="1"/>
          <p:nvPr>
            <p:ph idx="1" type="body"/>
          </p:nvPr>
        </p:nvSpPr>
        <p:spPr>
          <a:xfrm>
            <a:off x="331846" y="1152475"/>
            <a:ext cx="84660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 bien</a:t>
            </a:r>
            <a:r>
              <a:rPr lang="es"/>
              <a:t> 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grid-template-columns</a:t>
            </a:r>
            <a:r>
              <a:rPr lang="es"/>
              <a:t> </a:t>
            </a:r>
            <a:r>
              <a:rPr lang="es"/>
              <a:t>y 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grid-template-rows</a:t>
            </a:r>
            <a:r>
              <a:rPr lang="es"/>
              <a:t> aceptan las unidades de medida tradicionales, en GRID existe la unidad fr (fraction) que divide el espacio disponible entre la cantidad de fr declarados y los reparte proporcionalmente.</a:t>
            </a:r>
            <a:endParaRPr sz="1300">
              <a:solidFill>
                <a:srgbClr val="FF8B39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</p:txBody>
      </p:sp>
      <p:pic>
        <p:nvPicPr>
          <p:cNvPr id="239" name="Google Shape;2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850" y="2107675"/>
            <a:ext cx="3674824" cy="230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8"/>
          <p:cNvSpPr txBox="1"/>
          <p:nvPr>
            <p:ph idx="1" type="body"/>
          </p:nvPr>
        </p:nvSpPr>
        <p:spPr>
          <a:xfrm>
            <a:off x="4224800" y="3224425"/>
            <a:ext cx="4166400" cy="13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este ejemplo tanto el width </a:t>
            </a:r>
            <a:r>
              <a:rPr lang="es"/>
              <a:t>cómo</a:t>
            </a:r>
            <a:r>
              <a:rPr lang="es"/>
              <a:t> el height se dividen por la cantidad de fracciones declaradas y lo distribuye en consecuencia.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Cabe destacar que fr se puede combinar con cualquier otra unidad de medida en la misma declaración.</a:t>
            </a:r>
            <a:endParaRPr/>
          </a:p>
        </p:txBody>
      </p:sp>
      <p:pic>
        <p:nvPicPr>
          <p:cNvPr id="241" name="Google Shape;24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4925" y="2107675"/>
            <a:ext cx="3259300" cy="115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Repeat</a:t>
            </a:r>
            <a:endParaRPr/>
          </a:p>
        </p:txBody>
      </p:sp>
      <p:sp>
        <p:nvSpPr>
          <p:cNvPr id="247" name="Google Shape;247;p29"/>
          <p:cNvSpPr txBox="1"/>
          <p:nvPr>
            <p:ph idx="1" type="body"/>
          </p:nvPr>
        </p:nvSpPr>
        <p:spPr>
          <a:xfrm>
            <a:off x="331846" y="1152475"/>
            <a:ext cx="84660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los casos donde </a:t>
            </a:r>
            <a:r>
              <a:rPr lang="es" u="sng"/>
              <a:t>necesitamos</a:t>
            </a:r>
            <a:r>
              <a:rPr lang="es"/>
              <a:t> crear una </a:t>
            </a:r>
            <a:r>
              <a:rPr b="1" lang="es">
                <a:solidFill>
                  <a:srgbClr val="377BC7"/>
                </a:solidFill>
              </a:rPr>
              <a:t>plantilla</a:t>
            </a:r>
            <a:r>
              <a:rPr lang="es"/>
              <a:t> con </a:t>
            </a:r>
            <a:r>
              <a:rPr lang="es">
                <a:solidFill>
                  <a:srgbClr val="F9F9F9"/>
                </a:solidFill>
                <a:highlight>
                  <a:srgbClr val="FF8B39"/>
                </a:highlight>
              </a:rPr>
              <a:t>muchas</a:t>
            </a:r>
            <a:r>
              <a:rPr lang="es"/>
              <a:t> filas o columnas del </a:t>
            </a:r>
            <a:r>
              <a:rPr b="1" lang="es"/>
              <a:t>mismo tamaño</a:t>
            </a:r>
            <a:r>
              <a:rPr lang="es"/>
              <a:t>, podemos utilizar el valor 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repeat(cantidad, tamaño);</a:t>
            </a:r>
            <a:r>
              <a:rPr lang="es"/>
              <a:t>.</a:t>
            </a:r>
            <a:endParaRPr sz="1300">
              <a:solidFill>
                <a:srgbClr val="FF8B39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48" name="Google Shape;248;p29"/>
          <p:cNvSpPr txBox="1"/>
          <p:nvPr>
            <p:ph idx="1" type="body"/>
          </p:nvPr>
        </p:nvSpPr>
        <p:spPr>
          <a:xfrm>
            <a:off x="339004" y="3737150"/>
            <a:ext cx="7336800" cy="8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highlight>
                  <a:srgbClr val="F8C823"/>
                </a:highlight>
              </a:rPr>
              <a:t>cantidad:</a:t>
            </a:r>
            <a:r>
              <a:rPr lang="es"/>
              <a:t> es el </a:t>
            </a:r>
            <a:r>
              <a:rPr b="1" lang="es">
                <a:solidFill>
                  <a:srgbClr val="7685E6"/>
                </a:solidFill>
              </a:rPr>
              <a:t>número</a:t>
            </a:r>
            <a:r>
              <a:rPr lang="es"/>
              <a:t> de </a:t>
            </a:r>
            <a:r>
              <a:rPr lang="es" u="sng"/>
              <a:t>columnas o filas</a:t>
            </a:r>
            <a:r>
              <a:rPr lang="es"/>
              <a:t> que necesitamos.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>
                <a:highlight>
                  <a:srgbClr val="F8C823"/>
                </a:highlight>
              </a:rPr>
              <a:t>tamaño:</a:t>
            </a:r>
            <a:r>
              <a:rPr lang="es"/>
              <a:t> el </a:t>
            </a:r>
            <a:r>
              <a:rPr b="1" lang="es"/>
              <a:t>ancho</a:t>
            </a:r>
            <a:r>
              <a:rPr lang="es"/>
              <a:t> o </a:t>
            </a:r>
            <a:r>
              <a:rPr b="1" lang="es"/>
              <a:t>alto</a:t>
            </a:r>
            <a:r>
              <a:rPr lang="es"/>
              <a:t> que </a:t>
            </a:r>
            <a:r>
              <a:rPr b="1" i="1" lang="es">
                <a:solidFill>
                  <a:srgbClr val="E15BBA"/>
                </a:solidFill>
              </a:rPr>
              <a:t>deberán tomar</a:t>
            </a:r>
            <a:r>
              <a:rPr lang="es"/>
              <a:t>.</a:t>
            </a:r>
            <a:endParaRPr/>
          </a:p>
        </p:txBody>
      </p:sp>
      <p:pic>
        <p:nvPicPr>
          <p:cNvPr id="249" name="Google Shape;24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021" y="1965013"/>
            <a:ext cx="5453450" cy="15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GAP</a:t>
            </a:r>
            <a:endParaRPr/>
          </a:p>
        </p:txBody>
      </p:sp>
      <p:sp>
        <p:nvSpPr>
          <p:cNvPr id="255" name="Google Shape;255;p30"/>
          <p:cNvSpPr txBox="1"/>
          <p:nvPr>
            <p:ph idx="1" type="body"/>
          </p:nvPr>
        </p:nvSpPr>
        <p:spPr>
          <a:xfrm>
            <a:off x="331846" y="1152475"/>
            <a:ext cx="84660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Esta propiedad </a:t>
            </a:r>
            <a:r>
              <a:rPr b="1" lang="es">
                <a:solidFill>
                  <a:srgbClr val="FF8B39"/>
                </a:solidFill>
              </a:rPr>
              <a:t>mágica</a:t>
            </a:r>
            <a:r>
              <a:rPr lang="es"/>
              <a:t>, funciona </a:t>
            </a:r>
            <a:r>
              <a:rPr lang="es" u="sng"/>
              <a:t>igual que en flexbox</a:t>
            </a:r>
            <a:r>
              <a:rPr lang="es"/>
              <a:t> y se utiliza para </a:t>
            </a:r>
            <a:r>
              <a:rPr b="1" lang="es">
                <a:solidFill>
                  <a:srgbClr val="F9F9F9"/>
                </a:solidFill>
                <a:highlight>
                  <a:srgbClr val="7685E6"/>
                </a:highlight>
              </a:rPr>
              <a:t>definir</a:t>
            </a:r>
            <a:r>
              <a:rPr lang="es"/>
              <a:t> el </a:t>
            </a:r>
            <a:r>
              <a:rPr b="1" lang="es"/>
              <a:t>espaciado entre los elementos de una grilla</a:t>
            </a:r>
            <a:r>
              <a:rPr lang="es"/>
              <a:t>. En este caso </a:t>
            </a:r>
            <a:r>
              <a:rPr b="1" lang="es">
                <a:solidFill>
                  <a:srgbClr val="E15BBA"/>
                </a:solidFill>
              </a:rPr>
              <a:t>podemos</a:t>
            </a:r>
            <a:r>
              <a:rPr lang="es"/>
              <a:t> hacerlo de </a:t>
            </a:r>
            <a:r>
              <a:rPr lang="es" u="sng"/>
              <a:t>forma separada</a:t>
            </a:r>
            <a:r>
              <a:rPr lang="es"/>
              <a:t> mediante las propiedades 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column-gap</a:t>
            </a:r>
            <a:r>
              <a:rPr lang="es"/>
              <a:t> y 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row-gap</a:t>
            </a:r>
            <a:r>
              <a:rPr lang="es"/>
              <a:t> o en conjunto a través de la propiedad 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gap</a:t>
            </a:r>
            <a:r>
              <a:rPr lang="es"/>
              <a:t>.</a:t>
            </a:r>
            <a:endParaRPr sz="1300">
              <a:solidFill>
                <a:srgbClr val="FF8B39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</p:txBody>
      </p:sp>
      <p:pic>
        <p:nvPicPr>
          <p:cNvPr id="256" name="Google Shape;2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4675" y="2157750"/>
            <a:ext cx="2800350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VALORES</a:t>
            </a:r>
            <a:endParaRPr/>
          </a:p>
        </p:txBody>
      </p:sp>
      <p:pic>
        <p:nvPicPr>
          <p:cNvPr id="262" name="Google Shape;2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6150" y="688400"/>
            <a:ext cx="4475099" cy="32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grid</a:t>
            </a:r>
            <a:r>
              <a:rPr lang="es" sz="25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-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column</a:t>
            </a:r>
            <a:endParaRPr sz="2500"/>
          </a:p>
        </p:txBody>
      </p:sp>
      <p:sp>
        <p:nvSpPr>
          <p:cNvPr id="268" name="Google Shape;268;p32"/>
          <p:cNvSpPr txBox="1"/>
          <p:nvPr>
            <p:ph idx="4294967295" type="body"/>
          </p:nvPr>
        </p:nvSpPr>
        <p:spPr>
          <a:xfrm>
            <a:off x="326000" y="595650"/>
            <a:ext cx="85206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Shorthand de </a:t>
            </a:r>
            <a:r>
              <a:rPr lang="es" sz="14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grid-column-start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 y </a:t>
            </a:r>
            <a:r>
              <a:rPr lang="es" sz="14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grid-column-end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nos va a permitir indicarle a un grid-item en 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qué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columna debe empezar y en 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cuál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finalizar 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start / end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;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400">
              <a:solidFill>
                <a:srgbClr val="FF8B39"/>
              </a:solidFill>
              <a:highlight>
                <a:srgbClr val="434343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9" name="Google Shape;2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3624" y="1340225"/>
            <a:ext cx="5112492" cy="318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875" y="1340225"/>
            <a:ext cx="2602538" cy="318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grid</a:t>
            </a:r>
            <a:r>
              <a:rPr lang="es" sz="25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-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row</a:t>
            </a:r>
            <a:endParaRPr sz="2500"/>
          </a:p>
        </p:txBody>
      </p:sp>
      <p:sp>
        <p:nvSpPr>
          <p:cNvPr id="276" name="Google Shape;276;p33"/>
          <p:cNvSpPr txBox="1"/>
          <p:nvPr>
            <p:ph idx="4294967295" type="body"/>
          </p:nvPr>
        </p:nvSpPr>
        <p:spPr>
          <a:xfrm>
            <a:off x="326000" y="595650"/>
            <a:ext cx="85206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7685E6"/>
                </a:solidFill>
                <a:latin typeface="Montserrat"/>
                <a:ea typeface="Montserrat"/>
                <a:cs typeface="Montserrat"/>
                <a:sym typeface="Montserrat"/>
              </a:rPr>
              <a:t>Igual que el anterior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, solo que en este caso nos 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va a permitir indicarle a un </a:t>
            </a:r>
            <a:r>
              <a:rPr lang="es" sz="1400" u="sng">
                <a:latin typeface="Montserrat"/>
                <a:ea typeface="Montserrat"/>
                <a:cs typeface="Montserrat"/>
                <a:sym typeface="Montserrat"/>
              </a:rPr>
              <a:t>grid-item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en qué </a:t>
            </a:r>
            <a:r>
              <a:rPr b="1" lang="es" sz="1400">
                <a:solidFill>
                  <a:srgbClr val="FF8B39"/>
                </a:solidFill>
                <a:latin typeface="Montserrat"/>
                <a:ea typeface="Montserrat"/>
                <a:cs typeface="Montserrat"/>
                <a:sym typeface="Montserrat"/>
              </a:rPr>
              <a:t>fila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debe </a:t>
            </a:r>
            <a:r>
              <a:rPr lang="es" sz="1400">
                <a:solidFill>
                  <a:srgbClr val="F9F9F9"/>
                </a:solidFill>
                <a:highlight>
                  <a:srgbClr val="E15BBA"/>
                </a:highlight>
                <a:latin typeface="Montserrat"/>
                <a:ea typeface="Montserrat"/>
                <a:cs typeface="Montserrat"/>
                <a:sym typeface="Montserrat"/>
              </a:rPr>
              <a:t>empezar y en cuál finalizar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400">
              <a:solidFill>
                <a:srgbClr val="FF8B39"/>
              </a:solidFill>
              <a:highlight>
                <a:srgbClr val="434343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7" name="Google Shape;2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000" y="1278775"/>
            <a:ext cx="1789475" cy="334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1875" y="1857563"/>
            <a:ext cx="6208925" cy="271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3"/>
          <p:cNvSpPr txBox="1"/>
          <p:nvPr>
            <p:ph idx="4294967295" type="body"/>
          </p:nvPr>
        </p:nvSpPr>
        <p:spPr>
          <a:xfrm>
            <a:off x="2401875" y="1278763"/>
            <a:ext cx="60825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Así nos queda nuestros elementos distribuidos en la grilla creada:</a:t>
            </a:r>
            <a:endParaRPr b="1" sz="1400">
              <a:solidFill>
                <a:srgbClr val="FF8B39"/>
              </a:solidFill>
              <a:highlight>
                <a:srgbClr val="F8C823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GRID AREAS</a:t>
            </a:r>
            <a:endParaRPr/>
          </a:p>
        </p:txBody>
      </p:sp>
      <p:pic>
        <p:nvPicPr>
          <p:cNvPr id="285" name="Google Shape;2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0226" y="865100"/>
            <a:ext cx="4259173" cy="29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Les damos la bienvenida</a:t>
            </a:r>
            <a:endParaRPr/>
          </a:p>
        </p:txBody>
      </p:sp>
      <p:sp>
        <p:nvSpPr>
          <p:cNvPr id="150" name="Google Shape;150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Vamos a comenzar a grabar la clase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5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Areas</a:t>
            </a:r>
            <a:endParaRPr/>
          </a:p>
        </p:txBody>
      </p:sp>
      <p:sp>
        <p:nvSpPr>
          <p:cNvPr id="291" name="Google Shape;291;p35"/>
          <p:cNvSpPr txBox="1"/>
          <p:nvPr>
            <p:ph idx="1" type="body"/>
          </p:nvPr>
        </p:nvSpPr>
        <p:spPr>
          <a:xfrm>
            <a:off x="331846" y="1152475"/>
            <a:ext cx="84660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grid-template-areas:</a:t>
            </a:r>
            <a:r>
              <a:rPr lang="es"/>
              <a:t> es una propiedad de GRID que nos permite “dibujar” nuestra plantilla CSS para luego posicionar a los elementos hijos en esa representación.</a:t>
            </a:r>
            <a:endParaRPr sz="1300">
              <a:solidFill>
                <a:srgbClr val="FF8B39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</p:txBody>
      </p:sp>
      <p:pic>
        <p:nvPicPr>
          <p:cNvPr id="292" name="Google Shape;29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025" y="1800475"/>
            <a:ext cx="4483450" cy="253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2875" y="2017775"/>
            <a:ext cx="3988725" cy="209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 txBox="1"/>
          <p:nvPr>
            <p:ph idx="1" type="body"/>
          </p:nvPr>
        </p:nvSpPr>
        <p:spPr>
          <a:xfrm>
            <a:off x="331846" y="1152475"/>
            <a:ext cx="84660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Estas areas establecidas desde el </a:t>
            </a:r>
            <a:r>
              <a:rPr lang="es">
                <a:solidFill>
                  <a:srgbClr val="F8C823"/>
                </a:solidFill>
                <a:highlight>
                  <a:srgbClr val="434343"/>
                </a:highlight>
              </a:rPr>
              <a:t>.grid-container</a:t>
            </a:r>
            <a:r>
              <a:rPr lang="es"/>
              <a:t> son las que aplicaremos luego a nuestros </a:t>
            </a:r>
            <a:r>
              <a:rPr lang="es">
                <a:solidFill>
                  <a:srgbClr val="F8C823"/>
                </a:solidFill>
                <a:highlight>
                  <a:srgbClr val="434343"/>
                </a:highlight>
              </a:rPr>
              <a:t>.grid-items</a:t>
            </a:r>
            <a:r>
              <a:rPr lang="es"/>
              <a:t> para especificar qué espacio ocupará cada uno.</a:t>
            </a:r>
            <a:endParaRPr sz="1300">
              <a:solidFill>
                <a:srgbClr val="F8C823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99" name="Google Shape;299;p36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Areas</a:t>
            </a:r>
            <a:endParaRPr/>
          </a:p>
        </p:txBody>
      </p:sp>
      <p:pic>
        <p:nvPicPr>
          <p:cNvPr id="300" name="Google Shape;30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500" y="1902950"/>
            <a:ext cx="4483450" cy="253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5825" y="1800463"/>
            <a:ext cx="1801375" cy="273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/>
          <p:nvPr>
            <p:ph idx="1" type="subTitle"/>
          </p:nvPr>
        </p:nvSpPr>
        <p:spPr>
          <a:xfrm>
            <a:off x="557529" y="2086950"/>
            <a:ext cx="8177100" cy="9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 tomar las </a:t>
            </a:r>
            <a:r>
              <a:rPr i="1" lang="es">
                <a:solidFill>
                  <a:srgbClr val="FF8B39"/>
                </a:solidFill>
              </a:rPr>
              <a:t>mismas ventajas de Flexbox</a:t>
            </a:r>
            <a:r>
              <a:rPr lang="es"/>
              <a:t> para crear un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sistema</a:t>
            </a:r>
            <a:r>
              <a:rPr lang="es"/>
              <a:t> más </a:t>
            </a:r>
            <a:r>
              <a:rPr lang="es">
                <a:solidFill>
                  <a:srgbClr val="F9F9F9"/>
                </a:solidFill>
              </a:rPr>
              <a:t>potente</a:t>
            </a:r>
            <a:r>
              <a:rPr lang="es"/>
              <a:t>, veremos que en </a:t>
            </a:r>
            <a:r>
              <a:rPr lang="es">
                <a:solidFill>
                  <a:srgbClr val="F9F9F9"/>
                </a:solidFill>
                <a:highlight>
                  <a:srgbClr val="E15BBA"/>
                </a:highlight>
              </a:rPr>
              <a:t>GRID</a:t>
            </a:r>
            <a:r>
              <a:rPr lang="es"/>
              <a:t> las variantes para </a:t>
            </a:r>
            <a:r>
              <a:rPr lang="es">
                <a:solidFill>
                  <a:srgbClr val="F9F9F9"/>
                </a:solidFill>
                <a:highlight>
                  <a:srgbClr val="377BC7"/>
                </a:highlight>
              </a:rPr>
              <a:t>alinear nuestros elementos hijos</a:t>
            </a:r>
            <a:r>
              <a:rPr lang="es"/>
              <a:t> son muy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similares</a:t>
            </a:r>
            <a:r>
              <a:rPr lang="es"/>
              <a:t> a las que </a:t>
            </a:r>
            <a:r>
              <a:rPr lang="es" u="sng"/>
              <a:t>ya conocemos</a:t>
            </a:r>
            <a:r>
              <a:rPr lang="es"/>
              <a:t>.</a:t>
            </a:r>
            <a:endParaRPr/>
          </a:p>
        </p:txBody>
      </p:sp>
      <p:sp>
        <p:nvSpPr>
          <p:cNvPr id="307" name="Google Shape;307;p37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Alineaciones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ITEMS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justify-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items</a:t>
            </a:r>
            <a:endParaRPr sz="2500"/>
          </a:p>
        </p:txBody>
      </p:sp>
      <p:sp>
        <p:nvSpPr>
          <p:cNvPr id="318" name="Google Shape;318;p39"/>
          <p:cNvSpPr txBox="1"/>
          <p:nvPr>
            <p:ph idx="4294967295" type="body"/>
          </p:nvPr>
        </p:nvSpPr>
        <p:spPr>
          <a:xfrm>
            <a:off x="326000" y="595650"/>
            <a:ext cx="85206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start | end | center | stretch;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Se utiliza para alinear los ítems en el </a:t>
            </a:r>
            <a:r>
              <a:rPr b="1" lang="es" sz="1400"/>
              <a:t>eje horizontal </a:t>
            </a:r>
            <a:r>
              <a:rPr lang="es" sz="1400"/>
              <a:t>o </a:t>
            </a:r>
            <a:r>
              <a:rPr b="1" lang="es" sz="1400">
                <a:solidFill>
                  <a:srgbClr val="F9F9F9"/>
                </a:solidFill>
                <a:highlight>
                  <a:srgbClr val="E15BBA"/>
                </a:highlight>
              </a:rPr>
              <a:t>row axis</a:t>
            </a:r>
            <a:r>
              <a:rPr lang="es" sz="1400"/>
              <a:t>.</a:t>
            </a:r>
            <a:endParaRPr sz="1400">
              <a:solidFill>
                <a:srgbClr val="FF8B39"/>
              </a:solidFill>
              <a:highlight>
                <a:srgbClr val="434343"/>
              </a:highlight>
            </a:endParaRPr>
          </a:p>
        </p:txBody>
      </p:sp>
      <p:pic>
        <p:nvPicPr>
          <p:cNvPr id="319" name="Google Shape;31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950" y="1510500"/>
            <a:ext cx="28575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6150" y="1510500"/>
            <a:ext cx="28575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8950" y="2920200"/>
            <a:ext cx="28575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6150" y="2920200"/>
            <a:ext cx="2857500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0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align</a:t>
            </a:r>
            <a:r>
              <a:rPr lang="es" sz="25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-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items</a:t>
            </a:r>
            <a:endParaRPr sz="2500"/>
          </a:p>
        </p:txBody>
      </p:sp>
      <p:sp>
        <p:nvSpPr>
          <p:cNvPr id="328" name="Google Shape;328;p40"/>
          <p:cNvSpPr txBox="1"/>
          <p:nvPr>
            <p:ph idx="4294967295" type="body"/>
          </p:nvPr>
        </p:nvSpPr>
        <p:spPr>
          <a:xfrm>
            <a:off x="326000" y="595650"/>
            <a:ext cx="85206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start | end | center | stretch | baseline;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Se utiliza para alinear los ítems en el </a:t>
            </a:r>
            <a:r>
              <a:rPr b="1" lang="es" sz="1400"/>
              <a:t>eje vertical </a:t>
            </a:r>
            <a:r>
              <a:rPr lang="es" sz="1400"/>
              <a:t>o </a:t>
            </a:r>
            <a:r>
              <a:rPr b="1" lang="es" sz="1400">
                <a:solidFill>
                  <a:srgbClr val="F9F9F9"/>
                </a:solidFill>
                <a:highlight>
                  <a:srgbClr val="7685E6"/>
                </a:highlight>
              </a:rPr>
              <a:t>column </a:t>
            </a:r>
            <a:r>
              <a:rPr b="1" lang="es" sz="1400">
                <a:solidFill>
                  <a:srgbClr val="F9F9F9"/>
                </a:solidFill>
                <a:highlight>
                  <a:srgbClr val="7685E6"/>
                </a:highlight>
              </a:rPr>
              <a:t>axis</a:t>
            </a:r>
            <a:r>
              <a:rPr lang="es" sz="1400"/>
              <a:t>.</a:t>
            </a:r>
            <a:endParaRPr sz="1400">
              <a:solidFill>
                <a:srgbClr val="FF8B39"/>
              </a:solidFill>
              <a:highlight>
                <a:srgbClr val="434343"/>
              </a:highlight>
            </a:endParaRPr>
          </a:p>
        </p:txBody>
      </p:sp>
      <p:pic>
        <p:nvPicPr>
          <p:cNvPr id="329" name="Google Shape;32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650" y="1539125"/>
            <a:ext cx="28575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1850" y="1539125"/>
            <a:ext cx="28575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4650" y="2913025"/>
            <a:ext cx="28575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1850" y="2913025"/>
            <a:ext cx="2857500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1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place</a:t>
            </a:r>
            <a:r>
              <a:rPr lang="es" sz="25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-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items</a:t>
            </a:r>
            <a:endParaRPr sz="2500"/>
          </a:p>
        </p:txBody>
      </p:sp>
      <p:sp>
        <p:nvSpPr>
          <p:cNvPr id="338" name="Google Shape;338;p41"/>
          <p:cNvSpPr txBox="1"/>
          <p:nvPr>
            <p:ph idx="4294967295" type="body"/>
          </p:nvPr>
        </p:nvSpPr>
        <p:spPr>
          <a:xfrm>
            <a:off x="326000" y="595650"/>
            <a:ext cx="85206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start | end | center | stretch | baseline;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Nos permite definir </a:t>
            </a:r>
            <a:r>
              <a:rPr lang="es" sz="14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justify-items</a:t>
            </a:r>
            <a:r>
              <a:rPr lang="es" sz="1400"/>
              <a:t> y </a:t>
            </a:r>
            <a:r>
              <a:rPr lang="es" sz="14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align-items</a:t>
            </a:r>
            <a:r>
              <a:rPr lang="es" sz="1400"/>
              <a:t> con la misma propiedad cuando poseen el mismo valor.</a:t>
            </a:r>
            <a:endParaRPr sz="1400">
              <a:solidFill>
                <a:srgbClr val="FF8B39"/>
              </a:solidFill>
              <a:highlight>
                <a:srgbClr val="434343"/>
              </a:highlight>
            </a:endParaRPr>
          </a:p>
        </p:txBody>
      </p:sp>
      <p:pic>
        <p:nvPicPr>
          <p:cNvPr id="339" name="Google Shape;33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3100" y="1400650"/>
            <a:ext cx="2960076" cy="3234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1501" y="2422813"/>
            <a:ext cx="2943225" cy="11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2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CONTENT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3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justify</a:t>
            </a:r>
            <a:r>
              <a:rPr lang="es" sz="25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-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content</a:t>
            </a:r>
            <a:endParaRPr sz="2500"/>
          </a:p>
        </p:txBody>
      </p:sp>
      <p:sp>
        <p:nvSpPr>
          <p:cNvPr id="351" name="Google Shape;351;p43"/>
          <p:cNvSpPr txBox="1"/>
          <p:nvPr>
            <p:ph idx="4294967295" type="body"/>
          </p:nvPr>
        </p:nvSpPr>
        <p:spPr>
          <a:xfrm>
            <a:off x="326000" y="595650"/>
            <a:ext cx="8520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start | end | center | space-between | space-around | space-evenly | stretch;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Servirá para </a:t>
            </a:r>
            <a:r>
              <a:rPr b="1" lang="es" sz="1400"/>
              <a:t>alinear</a:t>
            </a:r>
            <a:r>
              <a:rPr lang="es" sz="1400"/>
              <a:t> cada columna (contenido) dentro del contenedor.</a:t>
            </a:r>
            <a:endParaRPr sz="1400">
              <a:solidFill>
                <a:srgbClr val="FF8B39"/>
              </a:solidFill>
              <a:highlight>
                <a:srgbClr val="434343"/>
              </a:highlight>
            </a:endParaRPr>
          </a:p>
        </p:txBody>
      </p:sp>
      <p:pic>
        <p:nvPicPr>
          <p:cNvPr id="352" name="Google Shape;35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4050" y="1360650"/>
            <a:ext cx="2190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7200" y="1360650"/>
            <a:ext cx="2190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9950" y="1360650"/>
            <a:ext cx="2190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4050" y="2941800"/>
            <a:ext cx="2190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7200" y="2941800"/>
            <a:ext cx="2190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9950" y="2941800"/>
            <a:ext cx="219075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4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align</a:t>
            </a:r>
            <a:r>
              <a:rPr lang="es" sz="25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-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content</a:t>
            </a:r>
            <a:endParaRPr sz="2500"/>
          </a:p>
        </p:txBody>
      </p:sp>
      <p:sp>
        <p:nvSpPr>
          <p:cNvPr id="363" name="Google Shape;363;p44"/>
          <p:cNvSpPr txBox="1"/>
          <p:nvPr>
            <p:ph idx="4294967295" type="body"/>
          </p:nvPr>
        </p:nvSpPr>
        <p:spPr>
          <a:xfrm>
            <a:off x="326000" y="595650"/>
            <a:ext cx="8520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start | end | center | space-between | space-around | space-evenly | stretch;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/>
              <a:t>Servirá para </a:t>
            </a:r>
            <a:r>
              <a:rPr b="1" lang="es" sz="1400"/>
              <a:t>alinear</a:t>
            </a:r>
            <a:r>
              <a:rPr lang="es" sz="1400"/>
              <a:t> cada fila (contenido) dentro del contenedor.</a:t>
            </a:r>
            <a:endParaRPr sz="1400">
              <a:solidFill>
                <a:srgbClr val="FF8B39"/>
              </a:solidFill>
              <a:highlight>
                <a:srgbClr val="434343"/>
              </a:highlight>
            </a:endParaRPr>
          </a:p>
        </p:txBody>
      </p:sp>
      <p:pic>
        <p:nvPicPr>
          <p:cNvPr id="364" name="Google Shape;36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38" y="1360650"/>
            <a:ext cx="13430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4588" y="1360650"/>
            <a:ext cx="13430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6350" y="1360650"/>
            <a:ext cx="13430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68138" y="1360650"/>
            <a:ext cx="13430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3725" y="2941800"/>
            <a:ext cx="13430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14788" y="2941800"/>
            <a:ext cx="13430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25875" y="2941800"/>
            <a:ext cx="1343025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9F9F9"/>
                </a:solidFill>
              </a:rPr>
              <a:t>Clase 09</a:t>
            </a:r>
            <a:endParaRPr>
              <a:solidFill>
                <a:srgbClr val="F9F9F9"/>
              </a:solidFill>
            </a:endParaRPr>
          </a:p>
        </p:txBody>
      </p:sp>
      <p:sp>
        <p:nvSpPr>
          <p:cNvPr id="156" name="Google Shape;156;p18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4141"/>
                </a:solidFill>
              </a:rPr>
              <a:t>Clase 10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157" name="Google Shape;157;p18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4141"/>
                </a:solidFill>
              </a:rPr>
              <a:t>Clase 08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158" name="Google Shape;158;p18"/>
          <p:cNvSpPr/>
          <p:nvPr/>
        </p:nvSpPr>
        <p:spPr>
          <a:xfrm rot="5400000">
            <a:off x="3434104" y="2574248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8"/>
          <p:cNvSpPr/>
          <p:nvPr/>
        </p:nvSpPr>
        <p:spPr>
          <a:xfrm rot="5400000">
            <a:off x="3434104" y="280533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8"/>
          <p:cNvSpPr/>
          <p:nvPr/>
        </p:nvSpPr>
        <p:spPr>
          <a:xfrm rot="5400000">
            <a:off x="3434100" y="3036411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8"/>
          <p:cNvSpPr txBox="1"/>
          <p:nvPr>
            <p:ph idx="6" type="title"/>
          </p:nvPr>
        </p:nvSpPr>
        <p:spPr>
          <a:xfrm>
            <a:off x="6134350" y="21551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CSS Avanzado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Diseño Responsive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Viewport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Mobile First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Media Queries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Breakpoint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62" name="Google Shape;162;p18"/>
          <p:cNvSpPr/>
          <p:nvPr/>
        </p:nvSpPr>
        <p:spPr>
          <a:xfrm rot="5400000">
            <a:off x="6236929" y="2572221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8"/>
          <p:cNvSpPr/>
          <p:nvPr/>
        </p:nvSpPr>
        <p:spPr>
          <a:xfrm rot="5400000">
            <a:off x="6236929" y="2812128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8"/>
          <p:cNvSpPr/>
          <p:nvPr/>
        </p:nvSpPr>
        <p:spPr>
          <a:xfrm rot="5400000">
            <a:off x="6236925" y="303671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8"/>
          <p:cNvSpPr txBox="1"/>
          <p:nvPr>
            <p:ph idx="6" type="title"/>
          </p:nvPr>
        </p:nvSpPr>
        <p:spPr>
          <a:xfrm>
            <a:off x="528700" y="21551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Flexbox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Display Flex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Características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Propiedades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66" name="Google Shape;166;p18"/>
          <p:cNvSpPr/>
          <p:nvPr/>
        </p:nvSpPr>
        <p:spPr>
          <a:xfrm rot="5400000">
            <a:off x="631279" y="2569448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8"/>
          <p:cNvSpPr/>
          <p:nvPr/>
        </p:nvSpPr>
        <p:spPr>
          <a:xfrm rot="5400000">
            <a:off x="631279" y="280053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8"/>
          <p:cNvSpPr/>
          <p:nvPr/>
        </p:nvSpPr>
        <p:spPr>
          <a:xfrm rot="5400000">
            <a:off x="631275" y="3031611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8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GRID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Grid Layout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Características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Propiedades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70" name="Google Shape;170;p18"/>
          <p:cNvSpPr/>
          <p:nvPr/>
        </p:nvSpPr>
        <p:spPr>
          <a:xfrm rot="5400000">
            <a:off x="6236921" y="326131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8"/>
          <p:cNvSpPr/>
          <p:nvPr/>
        </p:nvSpPr>
        <p:spPr>
          <a:xfrm rot="5400000">
            <a:off x="6236921" y="3485915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5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place</a:t>
            </a:r>
            <a:r>
              <a:rPr lang="es" sz="25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-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content</a:t>
            </a:r>
            <a:endParaRPr sz="2500"/>
          </a:p>
        </p:txBody>
      </p:sp>
      <p:sp>
        <p:nvSpPr>
          <p:cNvPr id="376" name="Google Shape;376;p45"/>
          <p:cNvSpPr txBox="1"/>
          <p:nvPr>
            <p:ph idx="4294967295" type="body"/>
          </p:nvPr>
        </p:nvSpPr>
        <p:spPr>
          <a:xfrm>
            <a:off x="326000" y="595650"/>
            <a:ext cx="85206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start | end | center | stretch | baseline;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Nos permite definir </a:t>
            </a:r>
            <a:r>
              <a:rPr lang="es" sz="14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justify-content</a:t>
            </a:r>
            <a:r>
              <a:rPr lang="es" sz="1400"/>
              <a:t> y </a:t>
            </a:r>
            <a:r>
              <a:rPr lang="es" sz="14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align-content</a:t>
            </a:r>
            <a:r>
              <a:rPr lang="es" sz="1400"/>
              <a:t> con la misma propiedad cuando poseen el mismo valor.</a:t>
            </a:r>
            <a:endParaRPr sz="1400">
              <a:solidFill>
                <a:srgbClr val="FF8B39"/>
              </a:solidFill>
              <a:highlight>
                <a:srgbClr val="434343"/>
              </a:highlight>
            </a:endParaRPr>
          </a:p>
        </p:txBody>
      </p:sp>
      <p:pic>
        <p:nvPicPr>
          <p:cNvPr id="377" name="Google Shape;37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9025" y="1580863"/>
            <a:ext cx="2866749" cy="2866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2675" y="2433213"/>
            <a:ext cx="316230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6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SELF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7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justify</a:t>
            </a:r>
            <a:r>
              <a:rPr lang="es" sz="25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-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self</a:t>
            </a:r>
            <a:endParaRPr sz="2500"/>
          </a:p>
        </p:txBody>
      </p:sp>
      <p:sp>
        <p:nvSpPr>
          <p:cNvPr id="389" name="Google Shape;389;p47"/>
          <p:cNvSpPr txBox="1"/>
          <p:nvPr>
            <p:ph idx="4294967295" type="body"/>
          </p:nvPr>
        </p:nvSpPr>
        <p:spPr>
          <a:xfrm>
            <a:off x="326000" y="595650"/>
            <a:ext cx="8520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start | end | center | stretch;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Servirá para </a:t>
            </a:r>
            <a:r>
              <a:rPr b="1" lang="es" sz="1400"/>
              <a:t>alinear</a:t>
            </a:r>
            <a:r>
              <a:rPr lang="es" sz="1400"/>
              <a:t> </a:t>
            </a:r>
            <a:r>
              <a:rPr b="1" lang="es" sz="1400"/>
              <a:t>horizontalmente</a:t>
            </a:r>
            <a:r>
              <a:rPr lang="es" sz="1400"/>
              <a:t> cada item hijo de forma individual.</a:t>
            </a:r>
            <a:endParaRPr sz="1400">
              <a:solidFill>
                <a:srgbClr val="FF8B39"/>
              </a:solidFill>
              <a:highlight>
                <a:srgbClr val="434343"/>
              </a:highlight>
            </a:endParaRPr>
          </a:p>
        </p:txBody>
      </p:sp>
      <p:pic>
        <p:nvPicPr>
          <p:cNvPr id="390" name="Google Shape;39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000" y="1475100"/>
            <a:ext cx="28575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5500" y="1475100"/>
            <a:ext cx="28575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1000" y="2920550"/>
            <a:ext cx="28575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5500" y="2920550"/>
            <a:ext cx="2857500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8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align</a:t>
            </a:r>
            <a:r>
              <a:rPr lang="es" sz="25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-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self</a:t>
            </a:r>
            <a:endParaRPr sz="2500"/>
          </a:p>
        </p:txBody>
      </p:sp>
      <p:sp>
        <p:nvSpPr>
          <p:cNvPr id="399" name="Google Shape;399;p48"/>
          <p:cNvSpPr txBox="1"/>
          <p:nvPr>
            <p:ph idx="4294967295" type="body"/>
          </p:nvPr>
        </p:nvSpPr>
        <p:spPr>
          <a:xfrm>
            <a:off x="326000" y="595650"/>
            <a:ext cx="8520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start | end | center | stretch;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Servirá para </a:t>
            </a:r>
            <a:r>
              <a:rPr b="1" lang="es" sz="1400"/>
              <a:t>alinear verticalmente </a:t>
            </a:r>
            <a:r>
              <a:rPr lang="es" sz="1400"/>
              <a:t>cada item hijo de forma individual.</a:t>
            </a:r>
            <a:endParaRPr sz="1400">
              <a:solidFill>
                <a:srgbClr val="FF8B39"/>
              </a:solidFill>
              <a:highlight>
                <a:srgbClr val="434343"/>
              </a:highlight>
            </a:endParaRPr>
          </a:p>
        </p:txBody>
      </p:sp>
      <p:pic>
        <p:nvPicPr>
          <p:cNvPr id="400" name="Google Shape;40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013" y="1467950"/>
            <a:ext cx="28575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9063" y="1467950"/>
            <a:ext cx="28575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6013" y="2920575"/>
            <a:ext cx="28575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9063" y="2920575"/>
            <a:ext cx="2857500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9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place</a:t>
            </a:r>
            <a:r>
              <a:rPr lang="es" sz="25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-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self</a:t>
            </a:r>
            <a:endParaRPr sz="2500"/>
          </a:p>
        </p:txBody>
      </p:sp>
      <p:sp>
        <p:nvSpPr>
          <p:cNvPr id="409" name="Google Shape;409;p49"/>
          <p:cNvSpPr txBox="1"/>
          <p:nvPr>
            <p:ph idx="4294967295" type="body"/>
          </p:nvPr>
        </p:nvSpPr>
        <p:spPr>
          <a:xfrm>
            <a:off x="326000" y="595650"/>
            <a:ext cx="8520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start | end | center | stretch;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Servirá para </a:t>
            </a:r>
            <a:r>
              <a:rPr b="1" lang="es" sz="1400"/>
              <a:t>alinear</a:t>
            </a:r>
            <a:r>
              <a:rPr lang="es" sz="1400"/>
              <a:t> ambos ejes con la misma propiedad</a:t>
            </a:r>
            <a:r>
              <a:rPr lang="es" sz="1400"/>
              <a:t>.</a:t>
            </a:r>
            <a:endParaRPr sz="1400">
              <a:solidFill>
                <a:srgbClr val="FF8B39"/>
              </a:solidFill>
              <a:highlight>
                <a:srgbClr val="434343"/>
              </a:highlight>
            </a:endParaRPr>
          </a:p>
        </p:txBody>
      </p:sp>
      <p:pic>
        <p:nvPicPr>
          <p:cNvPr id="410" name="Google Shape;41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825" y="1971675"/>
            <a:ext cx="28575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3150" y="1971675"/>
            <a:ext cx="2867025" cy="12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0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te olvides de dar el presente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1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Recordá: 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R</a:t>
            </a: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evisar la Cartelera de Novedades.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H</a:t>
            </a: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acer tus consultas en el Foro.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/>
              <a:t>Todo en el Aula Virtual.</a:t>
            </a:r>
            <a:endParaRPr sz="3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2"/>
          <p:cNvSpPr txBox="1"/>
          <p:nvPr>
            <p:ph type="ctrTitle"/>
          </p:nvPr>
        </p:nvSpPr>
        <p:spPr>
          <a:xfrm>
            <a:off x="311700" y="1423600"/>
            <a:ext cx="8520600" cy="102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Fuentes</a:t>
            </a:r>
            <a:endParaRPr/>
          </a:p>
        </p:txBody>
      </p:sp>
      <p:sp>
        <p:nvSpPr>
          <p:cNvPr id="427" name="Google Shape;427;p52"/>
          <p:cNvSpPr txBox="1"/>
          <p:nvPr>
            <p:ph idx="1" type="subTitle"/>
          </p:nvPr>
        </p:nvSpPr>
        <p:spPr>
          <a:xfrm>
            <a:off x="311700" y="24836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Las imágenes de esta presentación fueron tomadas de: </a:t>
            </a:r>
            <a:r>
              <a:rPr lang="es" u="sng">
                <a:solidFill>
                  <a:schemeClr val="hlink"/>
                </a:solidFill>
                <a:hlinkClick r:id="rId3"/>
              </a:rPr>
              <a:t>https://css-tricks.com/snippets/css/complete-guide-grid/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3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Gracias</a:t>
            </a:r>
            <a:endParaRPr sz="3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CSS</a:t>
            </a:r>
            <a:endParaRPr/>
          </a:p>
        </p:txBody>
      </p:sp>
      <p:sp>
        <p:nvSpPr>
          <p:cNvPr id="177" name="Google Shape;177;p19"/>
          <p:cNvSpPr txBox="1"/>
          <p:nvPr>
            <p:ph idx="4294967295" type="subTitle"/>
          </p:nvPr>
        </p:nvSpPr>
        <p:spPr>
          <a:xfrm>
            <a:off x="511711" y="2498275"/>
            <a:ext cx="4045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Estructura en nuestros estilos</a:t>
            </a:r>
            <a:endParaRPr/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6700" y="1513537"/>
            <a:ext cx="1645374" cy="211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type="title"/>
          </p:nvPr>
        </p:nvSpPr>
        <p:spPr>
          <a:xfrm>
            <a:off x="490250" y="297300"/>
            <a:ext cx="8061000" cy="17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Segundo round de posicionamiento con…</a:t>
            </a:r>
            <a:endParaRPr/>
          </a:p>
        </p:txBody>
      </p:sp>
      <p:pic>
        <p:nvPicPr>
          <p:cNvPr id="184" name="Google Shape;18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5750" y="2042700"/>
            <a:ext cx="38100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GRID</a:t>
            </a:r>
            <a:endParaRPr/>
          </a:p>
        </p:txBody>
      </p:sp>
      <p:sp>
        <p:nvSpPr>
          <p:cNvPr id="190" name="Google Shape;190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Sistema de grillas, para más placer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>
            <p:ph idx="1" type="subTitle"/>
          </p:nvPr>
        </p:nvSpPr>
        <p:spPr>
          <a:xfrm>
            <a:off x="550375" y="1607775"/>
            <a:ext cx="81771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diferencia de </a:t>
            </a:r>
            <a:r>
              <a:rPr b="1" lang="es">
                <a:solidFill>
                  <a:srgbClr val="F9F9F9"/>
                </a:solidFill>
                <a:latin typeface="Montserrat"/>
                <a:ea typeface="Montserrat"/>
                <a:cs typeface="Montserrat"/>
                <a:sym typeface="Montserrat"/>
              </a:rPr>
              <a:t>Flexbox</a:t>
            </a:r>
            <a:r>
              <a:rPr lang="es"/>
              <a:t>, donde podemos posicionar nuestros elementos en </a:t>
            </a:r>
            <a:r>
              <a:rPr lang="es">
                <a:solidFill>
                  <a:srgbClr val="F9F9F9"/>
                </a:solidFill>
                <a:highlight>
                  <a:srgbClr val="FF8B39"/>
                </a:highlight>
              </a:rPr>
              <a:t>una sola dimensión</a:t>
            </a:r>
            <a:r>
              <a:rPr lang="es"/>
              <a:t>, con </a:t>
            </a:r>
            <a:r>
              <a:rPr b="1" lang="es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GRID</a:t>
            </a:r>
            <a:r>
              <a:rPr lang="es"/>
              <a:t> tenemos la posibilidad de hacerlo de forma </a:t>
            </a:r>
            <a:r>
              <a:rPr lang="es" u="sng"/>
              <a:t>horizontal y vertical</a:t>
            </a:r>
            <a:r>
              <a:rPr lang="es"/>
              <a:t> al mismo tiempo, es decir,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en 2 dimensiones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GRID</a:t>
            </a:r>
            <a:r>
              <a:rPr lang="es"/>
              <a:t> toma todas </a:t>
            </a:r>
            <a:r>
              <a:rPr lang="es" u="sng"/>
              <a:t>las ventajas de Flexbox</a:t>
            </a:r>
            <a:r>
              <a:rPr lang="es"/>
              <a:t> para volcarlo en un </a:t>
            </a:r>
            <a:r>
              <a:rPr b="1" i="1" lang="es">
                <a:solidFill>
                  <a:srgbClr val="377BC7"/>
                </a:solidFill>
                <a:latin typeface="Montserrat"/>
                <a:ea typeface="Montserrat"/>
                <a:cs typeface="Montserrat"/>
                <a:sym typeface="Montserrat"/>
              </a:rPr>
              <a:t>sistema más potente</a:t>
            </a:r>
            <a:r>
              <a:rPr lang="es"/>
              <a:t> que nos permite </a:t>
            </a:r>
            <a:r>
              <a:rPr lang="es">
                <a:solidFill>
                  <a:srgbClr val="F9F9F9"/>
                </a:solidFill>
                <a:highlight>
                  <a:srgbClr val="E15BBA"/>
                </a:highlight>
              </a:rPr>
              <a:t>crear grillas o cuadrículas</a:t>
            </a:r>
            <a:r>
              <a:rPr lang="es"/>
              <a:t> de una manera muy sencilla.</a:t>
            </a:r>
            <a:endParaRPr i="1"/>
          </a:p>
        </p:txBody>
      </p:sp>
      <p:sp>
        <p:nvSpPr>
          <p:cNvPr id="196" name="Google Shape;196;p22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GRID?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Poder en 2 dimensiones</a:t>
            </a:r>
            <a:endParaRPr/>
          </a:p>
        </p:txBody>
      </p:sp>
      <p:sp>
        <p:nvSpPr>
          <p:cNvPr id="202" name="Google Shape;202;p23"/>
          <p:cNvSpPr txBox="1"/>
          <p:nvPr>
            <p:ph idx="1" type="body"/>
          </p:nvPr>
        </p:nvSpPr>
        <p:spPr>
          <a:xfrm>
            <a:off x="326000" y="1653325"/>
            <a:ext cx="4345200" cy="22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700"/>
              <a:t>Como mencionamos anteriormente </a:t>
            </a:r>
            <a:r>
              <a:rPr b="1" lang="es" sz="1700"/>
              <a:t>GRID</a:t>
            </a:r>
            <a:r>
              <a:rPr lang="es" sz="1700"/>
              <a:t> nos permite trabajar en </a:t>
            </a:r>
            <a:r>
              <a:rPr lang="es" sz="1700">
                <a:solidFill>
                  <a:srgbClr val="F9F9F9"/>
                </a:solidFill>
                <a:highlight>
                  <a:srgbClr val="7685E6"/>
                </a:highlight>
              </a:rPr>
              <a:t>filas y columnas</a:t>
            </a:r>
            <a:r>
              <a:rPr lang="es" sz="1700"/>
              <a:t> simultáneamente, solo es cuestión de </a:t>
            </a:r>
            <a:r>
              <a:rPr lang="es" sz="1700" u="sng"/>
              <a:t>crear una grilla</a:t>
            </a:r>
            <a:r>
              <a:rPr lang="es" sz="1700"/>
              <a:t> o cuadrícula que se </a:t>
            </a:r>
            <a:r>
              <a:rPr b="1" lang="es" sz="1700">
                <a:solidFill>
                  <a:srgbClr val="FF8B39"/>
                </a:solidFill>
              </a:rPr>
              <a:t>ajuste a nuestras necesidades</a:t>
            </a:r>
            <a:r>
              <a:rPr lang="es" sz="1700"/>
              <a:t> y </a:t>
            </a:r>
            <a:r>
              <a:rPr b="1" lang="es" sz="1700"/>
              <a:t>posicionar</a:t>
            </a:r>
            <a:r>
              <a:rPr lang="es" sz="1700"/>
              <a:t> los elementos </a:t>
            </a:r>
            <a:r>
              <a:rPr b="1" i="1" lang="es" sz="1700">
                <a:solidFill>
                  <a:srgbClr val="377BC7"/>
                </a:solidFill>
              </a:rPr>
              <a:t>hijos</a:t>
            </a:r>
            <a:r>
              <a:rPr lang="es" sz="1700"/>
              <a:t> dentro de ella.</a:t>
            </a:r>
            <a:endParaRPr sz="1700"/>
          </a:p>
        </p:txBody>
      </p:sp>
      <p:pic>
        <p:nvPicPr>
          <p:cNvPr id="203" name="Google Shape;20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5575" y="1110275"/>
            <a:ext cx="3974800" cy="3337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Ejes</a:t>
            </a:r>
            <a:endParaRPr/>
          </a:p>
        </p:txBody>
      </p:sp>
      <p:sp>
        <p:nvSpPr>
          <p:cNvPr id="209" name="Google Shape;209;p24"/>
          <p:cNvSpPr txBox="1"/>
          <p:nvPr>
            <p:ph idx="1" type="body"/>
          </p:nvPr>
        </p:nvSpPr>
        <p:spPr>
          <a:xfrm>
            <a:off x="326000" y="1295400"/>
            <a:ext cx="3780300" cy="25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700"/>
              <a:t>En el caso de </a:t>
            </a:r>
            <a:r>
              <a:rPr b="1" lang="es" sz="1700"/>
              <a:t>GRID</a:t>
            </a:r>
            <a:r>
              <a:rPr lang="es" sz="1700"/>
              <a:t> se toma como </a:t>
            </a:r>
            <a:r>
              <a:rPr b="1" lang="es" sz="1700">
                <a:solidFill>
                  <a:srgbClr val="7685E6"/>
                </a:solidFill>
              </a:rPr>
              <a:t>main axis</a:t>
            </a:r>
            <a:r>
              <a:rPr lang="es" sz="1700"/>
              <a:t> al eje </a:t>
            </a:r>
            <a:r>
              <a:rPr b="1" lang="es" sz="1700"/>
              <a:t>X</a:t>
            </a:r>
            <a:r>
              <a:rPr lang="es" sz="1700"/>
              <a:t> (row axis) y como </a:t>
            </a:r>
            <a:r>
              <a:rPr b="1" lang="es" sz="1700">
                <a:solidFill>
                  <a:srgbClr val="E15BBA"/>
                </a:solidFill>
              </a:rPr>
              <a:t>cross axis</a:t>
            </a:r>
            <a:r>
              <a:rPr lang="es" sz="1700"/>
              <a:t> al eje </a:t>
            </a:r>
            <a:r>
              <a:rPr b="1" lang="es" sz="1700"/>
              <a:t>Y</a:t>
            </a:r>
            <a:r>
              <a:rPr lang="es" sz="1700"/>
              <a:t> (column axis), lo que </a:t>
            </a:r>
            <a:r>
              <a:rPr lang="es" sz="1700" u="sng"/>
              <a:t>tendrá vital importancia</a:t>
            </a:r>
            <a:r>
              <a:rPr lang="es" sz="1700"/>
              <a:t> al momento de utilizar las propiedades de </a:t>
            </a:r>
            <a:r>
              <a:rPr b="1" lang="es" sz="1700">
                <a:solidFill>
                  <a:srgbClr val="F9F9F9"/>
                </a:solidFill>
                <a:highlight>
                  <a:srgbClr val="FF8B39"/>
                </a:highlight>
              </a:rPr>
              <a:t>alineación</a:t>
            </a:r>
            <a:r>
              <a:rPr lang="es" sz="1700"/>
              <a:t> que veremos en un momento.</a:t>
            </a:r>
            <a:endParaRPr sz="1700"/>
          </a:p>
        </p:txBody>
      </p:sp>
      <p:pic>
        <p:nvPicPr>
          <p:cNvPr id="210" name="Google Shape;2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6300" y="1273938"/>
            <a:ext cx="4732900" cy="2595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